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40DC201-F4CD-45C9-8204-DE40DF9DA27E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483"/>
    <a:srgbClr val="9FFFCA"/>
    <a:srgbClr val="00B050"/>
    <a:srgbClr val="4E54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5DC401-4FDA-42FE-862B-7D80A08E5911}" v="2" dt="2023-03-15T13:55:29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69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89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08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44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84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52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36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3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2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46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94F3-8D2D-4424-B8D6-02C216739A4A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98A77-6C85-48CF-A8A1-2FE905267C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93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935C37-D96F-D981-AA1B-5074433B91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6509" y="293976"/>
            <a:ext cx="928112" cy="12468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9A3DED-E09B-CD6D-9D1D-7667E4441C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7418" y="3062517"/>
            <a:ext cx="6041004" cy="6843483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FC188089-41D8-CBC5-0C6D-1F6F28DDB686}"/>
              </a:ext>
            </a:extLst>
          </p:cNvPr>
          <p:cNvSpPr txBox="1">
            <a:spLocks/>
          </p:cNvSpPr>
          <p:nvPr/>
        </p:nvSpPr>
        <p:spPr>
          <a:xfrm>
            <a:off x="263378" y="214902"/>
            <a:ext cx="5066811" cy="4849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>
                <a:solidFill>
                  <a:srgbClr val="283483"/>
                </a:solidFill>
                <a:latin typeface="Montserrat semibold" panose="00000700000000000000" pitchFamily="2" charset="0"/>
              </a:rPr>
              <a:t>Matside</a:t>
            </a:r>
            <a:r>
              <a:rPr lang="en-US" sz="2400" dirty="0">
                <a:solidFill>
                  <a:srgbClr val="283483"/>
                </a:solidFill>
                <a:latin typeface="Montserrat semibold" panose="00000700000000000000" pitchFamily="2" charset="0"/>
              </a:rPr>
              <a:t> Coaching Quick Guide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283483"/>
              </a:solidFill>
              <a:effectLst/>
              <a:uLnTx/>
              <a:uFillTx/>
              <a:latin typeface="Montserrat semibold" panose="000007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585BFA-BAF1-1803-FB46-A39F5FCE4964}"/>
              </a:ext>
            </a:extLst>
          </p:cNvPr>
          <p:cNvSpPr txBox="1"/>
          <p:nvPr/>
        </p:nvSpPr>
        <p:spPr>
          <a:xfrm>
            <a:off x="149149" y="8610853"/>
            <a:ext cx="3130277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GB" sz="11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All events - </a:t>
            </a:r>
            <a:r>
              <a:rPr lang="en-GB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tracksuit or other suitable attire</a:t>
            </a: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GB" sz="11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British Championships</a:t>
            </a:r>
            <a:r>
              <a:rPr lang="en-GB" sz="1100" b="1" dirty="0">
                <a:latin typeface="Montserrat" panose="00000500000000000000" pitchFamily="2" charset="0"/>
                <a:ea typeface="Times New Roman" panose="02020603050405020304" pitchFamily="18" charset="0"/>
              </a:rPr>
              <a:t> - </a:t>
            </a:r>
            <a:r>
              <a:rPr lang="en-GB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tracksuit for preliminaries. Smart ‘business casual’ with tie or similar for finals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01A621-4D98-BD3B-D58E-D59944B014E4}"/>
              </a:ext>
            </a:extLst>
          </p:cNvPr>
          <p:cNvSpPr txBox="1"/>
          <p:nvPr/>
        </p:nvSpPr>
        <p:spPr>
          <a:xfrm>
            <a:off x="149150" y="3685486"/>
            <a:ext cx="3429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GB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Levels 1 to 3</a:t>
            </a:r>
            <a:r>
              <a:rPr lang="en-GB" sz="1200" b="1" dirty="0">
                <a:latin typeface="Montserrat" panose="00000500000000000000" pitchFamily="2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400"/>
              </a:spcAft>
            </a:pPr>
            <a:r>
              <a:rPr lang="en-GB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Coaches may positively coach their own athlete throughout the contest</a:t>
            </a:r>
            <a:endParaRPr lang="en-GB" sz="1050" dirty="0">
              <a:effectLst/>
              <a:latin typeface="Montserrat" panose="00000500000000000000" pitchFamily="2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GB" sz="12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Levels 4 and above</a:t>
            </a:r>
            <a:r>
              <a:rPr lang="en-GB" sz="12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400"/>
              </a:spcAft>
            </a:pPr>
            <a:r>
              <a:rPr lang="en-GB" sz="1100" dirty="0">
                <a:latin typeface="Montserrat" panose="00000500000000000000" pitchFamily="2" charset="0"/>
                <a:ea typeface="Times New Roman" panose="02020603050405020304" pitchFamily="18" charset="0"/>
              </a:rPr>
              <a:t>No</a:t>
            </a:r>
            <a:r>
              <a:rPr lang="en-GB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 coaching during the active contest time (between </a:t>
            </a:r>
            <a:r>
              <a:rPr lang="en-GB" sz="1100" dirty="0" err="1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hajime</a:t>
            </a:r>
            <a:r>
              <a:rPr lang="en-GB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 and mate)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9FB986-3243-57D9-1967-283AF0831754}"/>
              </a:ext>
            </a:extLst>
          </p:cNvPr>
          <p:cNvSpPr txBox="1"/>
          <p:nvPr/>
        </p:nvSpPr>
        <p:spPr>
          <a:xfrm>
            <a:off x="3961636" y="3661053"/>
            <a:ext cx="2599457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Coaching when not permitted will </a:t>
            </a:r>
            <a:r>
              <a:rPr lang="en-GB" sz="1100" dirty="0">
                <a:solidFill>
                  <a:srgbClr val="000000"/>
                </a:solidFill>
                <a:latin typeface="Montserrat" panose="00000500000000000000" pitchFamily="2" charset="0"/>
                <a:ea typeface="Times New Roman" panose="02020603050405020304" pitchFamily="18" charset="0"/>
              </a:rPr>
              <a:t>result</a:t>
            </a:r>
            <a:r>
              <a:rPr lang="en-GB" sz="1100" kern="1200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 in a first warning</a:t>
            </a:r>
            <a:endParaRPr lang="en-GB" sz="1100" dirty="0">
              <a:effectLst/>
              <a:latin typeface="Montserra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100" kern="1200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On </a:t>
            </a:r>
            <a:r>
              <a:rPr lang="en-GB" sz="1100" dirty="0">
                <a:solidFill>
                  <a:srgbClr val="000000"/>
                </a:solidFill>
                <a:latin typeface="Montserrat" panose="00000500000000000000" pitchFamily="2" charset="0"/>
                <a:ea typeface="Times New Roman" panose="02020603050405020304" pitchFamily="18" charset="0"/>
              </a:rPr>
              <a:t>the second occasion, </a:t>
            </a:r>
            <a:r>
              <a:rPr lang="en-GB" sz="1100" kern="1200" dirty="0">
                <a:solidFill>
                  <a:srgbClr val="000000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the referee </a:t>
            </a:r>
            <a:r>
              <a:rPr lang="en-GB" sz="1100" dirty="0">
                <a:solidFill>
                  <a:srgbClr val="000000"/>
                </a:solidFill>
                <a:latin typeface="Montserrat" panose="00000500000000000000" pitchFamily="2" charset="0"/>
                <a:ea typeface="Times New Roman" panose="02020603050405020304" pitchFamily="18" charset="0"/>
              </a:rPr>
              <a:t>will ask you to move to the public seating</a:t>
            </a:r>
            <a:endParaRPr lang="en-GB" sz="1100" dirty="0">
              <a:solidFill>
                <a:srgbClr val="000000"/>
              </a:solidFill>
              <a:effectLst/>
              <a:latin typeface="Montserra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100" dirty="0">
                <a:latin typeface="Montserrat" panose="00000500000000000000" pitchFamily="2" charset="0"/>
                <a:ea typeface="Times New Roman" panose="02020603050405020304" pitchFamily="18" charset="0"/>
              </a:rPr>
              <a:t>Continued</a:t>
            </a:r>
            <a:r>
              <a:rPr lang="en-GB" sz="1100" dirty="0">
                <a:solidFill>
                  <a:srgbClr val="FF0000"/>
                </a:solidFill>
                <a:latin typeface="Montserra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GB" sz="1100" dirty="0">
                <a:latin typeface="Montserrat" panose="00000500000000000000" pitchFamily="2" charset="0"/>
                <a:ea typeface="Times New Roman" panose="02020603050405020304" pitchFamily="18" charset="0"/>
              </a:rPr>
              <a:t>coaching may result being asked to leave the hall</a:t>
            </a:r>
            <a:endParaRPr lang="en-GB" sz="1100" dirty="0">
              <a:effectLst/>
              <a:latin typeface="Montserrat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153F09-E92D-F337-493F-9C832E1420ED}"/>
              </a:ext>
            </a:extLst>
          </p:cNvPr>
          <p:cNvSpPr txBox="1"/>
          <p:nvPr/>
        </p:nvSpPr>
        <p:spPr>
          <a:xfrm>
            <a:off x="177478" y="639845"/>
            <a:ext cx="512223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Montserrat" panose="00000500000000000000" pitchFamily="2" charset="0"/>
              </a:rPr>
              <a:t>Coaches play an important role in the success of competitions, This quick guide aims to summarise the key rules applying to coaches mat side. </a:t>
            </a:r>
            <a:r>
              <a:rPr lang="en-GB" sz="1000" dirty="0">
                <a:solidFill>
                  <a:schemeClr val="bg1">
                    <a:lumMod val="50000"/>
                  </a:schemeClr>
                </a:solidFill>
                <a:latin typeface="Montserrat" panose="00000500000000000000" pitchFamily="2" charset="0"/>
              </a:rPr>
              <a:t>(See BJA Contest Rules for full rules)</a:t>
            </a:r>
            <a:endParaRPr lang="en-GB" sz="1400" dirty="0">
              <a:solidFill>
                <a:schemeClr val="bg1">
                  <a:lumMod val="5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78552C05-7C25-8C75-26BC-6BDEF525D288}"/>
              </a:ext>
            </a:extLst>
          </p:cNvPr>
          <p:cNvSpPr/>
          <p:nvPr/>
        </p:nvSpPr>
        <p:spPr>
          <a:xfrm rot="5400000">
            <a:off x="3269951" y="4292092"/>
            <a:ext cx="900000" cy="144000"/>
          </a:xfrm>
          <a:prstGeom prst="triangle">
            <a:avLst/>
          </a:prstGeom>
          <a:solidFill>
            <a:srgbClr val="2834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EB116E8-E63F-630A-4D12-1A0E67CC7A51}"/>
              </a:ext>
            </a:extLst>
          </p:cNvPr>
          <p:cNvSpPr txBox="1"/>
          <p:nvPr/>
        </p:nvSpPr>
        <p:spPr>
          <a:xfrm>
            <a:off x="149150" y="1926812"/>
            <a:ext cx="3023541" cy="1191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Please </a:t>
            </a:r>
            <a:r>
              <a:rPr lang="en-US" sz="1100" b="1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do</a:t>
            </a: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</a:p>
          <a:p>
            <a:pPr marL="285750" indent="-193675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Keep all remarks positive</a:t>
            </a:r>
          </a:p>
          <a:p>
            <a:pPr marL="285750" indent="-193675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Remain seated in the coaches chair</a:t>
            </a:r>
          </a:p>
          <a:p>
            <a:pPr marL="285750" indent="-193675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Keep to one coach for each athlete for each contest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955DFC-DA19-262E-8728-84806F57A4BC}"/>
              </a:ext>
            </a:extLst>
          </p:cNvPr>
          <p:cNvSpPr txBox="1"/>
          <p:nvPr/>
        </p:nvSpPr>
        <p:spPr>
          <a:xfrm>
            <a:off x="3279850" y="1926812"/>
            <a:ext cx="3429000" cy="1625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Please </a:t>
            </a:r>
            <a:r>
              <a:rPr lang="en-US" sz="1100" b="1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do not</a:t>
            </a: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  <a:p>
            <a:pPr marL="285750" indent="-193675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Shout or signal for scores or penalties</a:t>
            </a:r>
          </a:p>
          <a:p>
            <a:pPr marL="285750" indent="-193675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Make </a:t>
            </a: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negative or derogatory remarks to either athlete, the referee or event staff </a:t>
            </a:r>
          </a:p>
          <a:p>
            <a:pPr marL="285750" indent="-193675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cs typeface="Calibri" panose="020F0502020204030204" pitchFamily="34" charset="0"/>
              </a:rPr>
              <a:t>Stand to watch the CARE screens over the judge’s shoulder (unless invited)</a:t>
            </a:r>
            <a:endParaRPr lang="en-GB" sz="1100" dirty="0">
              <a:latin typeface="Montserrat" panose="00000500000000000000" pitchFamily="2" charset="0"/>
              <a:cs typeface="Calibri" panose="020F0502020204030204" pitchFamily="34" charset="0"/>
            </a:endParaRPr>
          </a:p>
          <a:p>
            <a:pPr>
              <a:spcAft>
                <a:spcPts val="400"/>
              </a:spcAft>
            </a:pPr>
            <a:endParaRPr lang="en-GB" sz="1200" dirty="0">
              <a:effectLst/>
              <a:latin typeface="Montserrat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51D76C4-F9D5-309D-0149-74DFDCECB194}"/>
              </a:ext>
            </a:extLst>
          </p:cNvPr>
          <p:cNvSpPr txBox="1"/>
          <p:nvPr/>
        </p:nvSpPr>
        <p:spPr>
          <a:xfrm>
            <a:off x="149149" y="1612367"/>
            <a:ext cx="6445472" cy="314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GB" sz="1400" b="1" dirty="0">
                <a:solidFill>
                  <a:srgbClr val="283483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Coaching your athlete during a contest</a:t>
            </a:r>
            <a:endParaRPr lang="en-GB" sz="1400" b="1" dirty="0">
              <a:solidFill>
                <a:srgbClr val="283483"/>
              </a:solidFill>
              <a:latin typeface="Montserrat" panose="00000500000000000000" pitchFamily="2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448A30-DCDF-C5DA-E302-EC6E1043714F}"/>
              </a:ext>
            </a:extLst>
          </p:cNvPr>
          <p:cNvSpPr txBox="1"/>
          <p:nvPr/>
        </p:nvSpPr>
        <p:spPr>
          <a:xfrm>
            <a:off x="149149" y="3358505"/>
            <a:ext cx="6445472" cy="314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GB" sz="1400" b="1" dirty="0">
                <a:solidFill>
                  <a:srgbClr val="283483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When you may coach your athlete</a:t>
            </a:r>
            <a:endParaRPr lang="en-GB" sz="1400" b="1" dirty="0">
              <a:solidFill>
                <a:srgbClr val="283483"/>
              </a:solidFill>
              <a:latin typeface="Montserrat" panose="00000500000000000000" pitchFamily="2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661D5C-162A-F77E-1BDA-AC23FDA21492}"/>
              </a:ext>
            </a:extLst>
          </p:cNvPr>
          <p:cNvSpPr txBox="1"/>
          <p:nvPr/>
        </p:nvSpPr>
        <p:spPr>
          <a:xfrm>
            <a:off x="149149" y="5207285"/>
            <a:ext cx="6445472" cy="314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GB" sz="1400" b="1" dirty="0">
                <a:solidFill>
                  <a:srgbClr val="283483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Challenging a refereeing decision</a:t>
            </a:r>
            <a:endParaRPr lang="en-GB" sz="1400" b="1" dirty="0">
              <a:solidFill>
                <a:srgbClr val="283483"/>
              </a:solidFill>
              <a:latin typeface="Montserrat" panose="00000500000000000000" pitchFamily="2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72CF3F-1826-7C41-1E16-575742A9CCA0}"/>
              </a:ext>
            </a:extLst>
          </p:cNvPr>
          <p:cNvSpPr txBox="1"/>
          <p:nvPr/>
        </p:nvSpPr>
        <p:spPr>
          <a:xfrm>
            <a:off x="149150" y="5527188"/>
            <a:ext cx="3429000" cy="2655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Challenges must be made immediately (</a:t>
            </a:r>
            <a:r>
              <a:rPr lang="en-US" sz="1100" i="1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within 10 seconds) – </a:t>
            </a: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previous actions cannot be reviewed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Requests are made to the judges – you may be asked to stand with a raised hand at some events 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If dissatisfied with the judges response, you may immediately ask for the referee in charge (RIC)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Generally, the referee will stop the contest at the next natural break in the action – but may continue if the challenge is very unlikely to succeed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09E890-FFFE-73AE-7C12-5A3AB33A8BFB}"/>
              </a:ext>
            </a:extLst>
          </p:cNvPr>
          <p:cNvSpPr txBox="1"/>
          <p:nvPr/>
        </p:nvSpPr>
        <p:spPr>
          <a:xfrm>
            <a:off x="3464344" y="5527188"/>
            <a:ext cx="3279850" cy="2706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The RIC will speak to the coaches and the refereeing team before making a final decision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Once a final decision is made, coaches must accept this on the day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Neither judges nor RIC are obliged to review the CARE system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Only the accredited mat side coach in the coaches chair may appeal. No coach means no appeal is possible</a:t>
            </a:r>
          </a:p>
          <a:p>
            <a:pPr marL="285750" indent="-285750">
              <a:lnSpc>
                <a:spcPct val="110000"/>
              </a:lnSpc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1100" dirty="0"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It is not necessary for the athlete to remain in the middle of the tatami unless instructed to do so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367A2BC-79C5-B560-25F3-2948E357247E}"/>
              </a:ext>
            </a:extLst>
          </p:cNvPr>
          <p:cNvSpPr txBox="1"/>
          <p:nvPr/>
        </p:nvSpPr>
        <p:spPr>
          <a:xfrm>
            <a:off x="3464344" y="8610853"/>
            <a:ext cx="3130277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GB" sz="1100" dirty="0">
                <a:latin typeface="Montserrat" panose="00000500000000000000" pitchFamily="2" charset="0"/>
                <a:ea typeface="Times New Roman" panose="02020603050405020304" pitchFamily="18" charset="0"/>
              </a:rPr>
              <a:t>Coaches may only step onto the tatami if invited by the referee</a:t>
            </a:r>
            <a:endParaRPr lang="en-GB" sz="1100" dirty="0">
              <a:effectLst/>
              <a:latin typeface="Montserrat" panose="00000500000000000000" pitchFamily="2" charset="0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GB" sz="11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Coaches may withdraw their athlete at any point during the contest by informing the referee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3CC553E-51ED-DF8C-8978-8A3F06F991E2}"/>
              </a:ext>
            </a:extLst>
          </p:cNvPr>
          <p:cNvSpPr txBox="1"/>
          <p:nvPr/>
        </p:nvSpPr>
        <p:spPr>
          <a:xfrm>
            <a:off x="149149" y="8324611"/>
            <a:ext cx="3123586" cy="314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GB" sz="1400" b="1" dirty="0">
                <a:solidFill>
                  <a:srgbClr val="283483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Dress code</a:t>
            </a:r>
            <a:endParaRPr lang="en-GB" sz="1400" b="1" dirty="0">
              <a:solidFill>
                <a:srgbClr val="283483"/>
              </a:solidFill>
              <a:latin typeface="Montserrat" panose="00000500000000000000" pitchFamily="2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3E90B5-1E79-CBB6-C563-68CA7E498FB7}"/>
              </a:ext>
            </a:extLst>
          </p:cNvPr>
          <p:cNvSpPr txBox="1"/>
          <p:nvPr/>
        </p:nvSpPr>
        <p:spPr>
          <a:xfrm>
            <a:off x="3429000" y="8324611"/>
            <a:ext cx="3315194" cy="314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GB" sz="1400" b="1" dirty="0">
                <a:solidFill>
                  <a:srgbClr val="283483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Medical / Withdrawal </a:t>
            </a:r>
            <a:endParaRPr lang="en-GB" sz="1400" b="1" dirty="0">
              <a:solidFill>
                <a:srgbClr val="283483"/>
              </a:solidFill>
              <a:latin typeface="Montserrat" panose="00000500000000000000" pitchFamily="2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2" name="Picture 1" descr="A picture containing text&#10;&#10;Description automatically generated">
            <a:extLst>
              <a:ext uri="{FF2B5EF4-FFF2-40B4-BE49-F238E27FC236}">
                <a16:creationId xmlns:a16="http://schemas.microsoft.com/office/drawing/2014/main" id="{9DF721FB-ED8A-2423-FA41-9F4EB1D6507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148"/>
          <a:stretch/>
        </p:blipFill>
        <p:spPr bwMode="auto">
          <a:xfrm>
            <a:off x="-1" y="-3017"/>
            <a:ext cx="6858001" cy="1960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EA9E55C-6F0F-A416-CCA0-2244CBB0ED0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148"/>
          <a:stretch/>
        </p:blipFill>
        <p:spPr bwMode="auto">
          <a:xfrm>
            <a:off x="-3812" y="9743600"/>
            <a:ext cx="6858001" cy="1960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15517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406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semibold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Ronan McEgan</dc:creator>
  <cp:lastModifiedBy>Keith Merrick</cp:lastModifiedBy>
  <cp:revision>7</cp:revision>
  <dcterms:created xsi:type="dcterms:W3CDTF">2022-07-11T18:10:39Z</dcterms:created>
  <dcterms:modified xsi:type="dcterms:W3CDTF">2023-03-15T13:56:23Z</dcterms:modified>
</cp:coreProperties>
</file>